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496" r:id="rId2"/>
    <p:sldId id="328" r:id="rId3"/>
    <p:sldId id="497" r:id="rId4"/>
    <p:sldId id="498" r:id="rId5"/>
    <p:sldId id="499" r:id="rId6"/>
    <p:sldId id="500" r:id="rId7"/>
    <p:sldId id="501" r:id="rId8"/>
    <p:sldId id="289" r:id="rId9"/>
    <p:sldId id="324" r:id="rId10"/>
    <p:sldId id="333" r:id="rId11"/>
    <p:sldId id="325" r:id="rId12"/>
    <p:sldId id="326" r:id="rId13"/>
    <p:sldId id="502" r:id="rId14"/>
    <p:sldId id="292" r:id="rId15"/>
    <p:sldId id="503" r:id="rId16"/>
    <p:sldId id="504" r:id="rId17"/>
    <p:sldId id="505" r:id="rId18"/>
    <p:sldId id="506" r:id="rId19"/>
    <p:sldId id="50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53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TY2019</a:t>
            </a:r>
          </a:p>
        </p:txBody>
      </p:sp>
    </p:spTree>
    <p:extLst>
      <p:ext uri="{BB962C8B-B14F-4D97-AF65-F5344CB8AC3E}">
        <p14:creationId xmlns:p14="http://schemas.microsoft.com/office/powerpoint/2010/main" val="3097862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Instructor Note: Have the learners answer</a:t>
            </a:r>
            <a:r>
              <a:rPr lang="en-US" b="1" baseline="0" dirty="0"/>
              <a:t> the question and list as many reasonable answers as they can </a:t>
            </a:r>
          </a:p>
          <a:p>
            <a:r>
              <a:rPr lang="en-US" b="1" baseline="0" dirty="0"/>
              <a:t>These tax credits will all be covered in a later lesson.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TY2019</a:t>
            </a:r>
          </a:p>
        </p:txBody>
      </p:sp>
    </p:spTree>
    <p:extLst>
      <p:ext uri="{BB962C8B-B14F-4D97-AF65-F5344CB8AC3E}">
        <p14:creationId xmlns:p14="http://schemas.microsoft.com/office/powerpoint/2010/main" val="4010058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Instructor Note: Have the learners answer</a:t>
            </a:r>
            <a:r>
              <a:rPr lang="en-US" b="1" baseline="0" dirty="0"/>
              <a:t> the question and list as many reasonable answers as they can </a:t>
            </a:r>
          </a:p>
          <a:p>
            <a:r>
              <a:rPr lang="en-US" b="1" baseline="0" dirty="0"/>
              <a:t>These tax credits will all be covered in a later lesson.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TY2019</a:t>
            </a:r>
          </a:p>
        </p:txBody>
      </p:sp>
    </p:spTree>
    <p:extLst>
      <p:ext uri="{BB962C8B-B14F-4D97-AF65-F5344CB8AC3E}">
        <p14:creationId xmlns:p14="http://schemas.microsoft.com/office/powerpoint/2010/main" val="2950477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53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</a:pPr>
            <a:r>
              <a:rPr lang="en-US" altLang="en-US" b="1" dirty="0"/>
              <a:t> No additional documentation is needed for spouse</a:t>
            </a:r>
            <a:r>
              <a:rPr lang="en-US" altLang="en-US" b="1" baseline="0" dirty="0"/>
              <a:t> filing on behalf of deceased spouse</a:t>
            </a:r>
            <a:endParaRPr lang="en-US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TY2019</a:t>
            </a:r>
          </a:p>
        </p:txBody>
      </p:sp>
    </p:spTree>
    <p:extLst>
      <p:ext uri="{BB962C8B-B14F-4D97-AF65-F5344CB8AC3E}">
        <p14:creationId xmlns:p14="http://schemas.microsoft.com/office/powerpoint/2010/main" val="606446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53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</a:pPr>
            <a:r>
              <a:rPr lang="en-US" altLang="en-US" b="1" baseline="0" dirty="0"/>
              <a:t>  A personal representative would be an heir of the decedent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n-US" altLang="en-US" b="1" baseline="0" dirty="0"/>
              <a:t>  Death certificate is not mandatory; most personal representatives do bring it</a:t>
            </a:r>
            <a:endParaRPr lang="en-US" altLang="en-US" b="1" dirty="0"/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5000"/>
              <a:tabLst/>
              <a:defRPr/>
            </a:pPr>
            <a:r>
              <a:rPr lang="en-US" altLang="en-US" b="1" dirty="0"/>
              <a:t>If representative is not court-appointed</a:t>
            </a:r>
            <a:r>
              <a:rPr lang="en-US" altLang="en-US" b="1" baseline="0" dirty="0"/>
              <a:t> and is claiming a refund, must file Form 1310 Statement of Person Claiming Refund and mail a paper return</a:t>
            </a:r>
            <a:endParaRPr lang="en-US" altLang="en-US" b="1" dirty="0"/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For court-appointed representatives: Form 56 </a:t>
            </a:r>
            <a:r>
              <a:rPr lang="en-US" altLang="en-US" b="1" baseline="0" dirty="0"/>
              <a:t>Notice Concerning Fiduciary Relationship </a:t>
            </a:r>
            <a:r>
              <a:rPr lang="en-US" altLang="en-US" b="1" dirty="0"/>
              <a:t>is available at </a:t>
            </a:r>
            <a:r>
              <a:rPr lang="en-US" altLang="en-US" b="1" dirty="0" err="1"/>
              <a:t>IRS.gov</a:t>
            </a:r>
            <a:endParaRPr lang="en-US" altLang="en-US" b="1" dirty="0"/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Advises IRS that the person is acting as the fiduciary for the</a:t>
            </a:r>
            <a:r>
              <a:rPr lang="en-US" altLang="en-US" b="1" baseline="0" dirty="0"/>
              <a:t> decedent’s estate</a:t>
            </a:r>
            <a:endParaRPr lang="en-US" altLang="en-US" b="1" dirty="0"/>
          </a:p>
          <a:p>
            <a:pPr marL="404813" marR="0" lvl="1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tabLst/>
              <a:defRPr/>
            </a:pPr>
            <a:r>
              <a:rPr lang="en-US" altLang="en-US" b="1" dirty="0"/>
              <a:t>Not required of a surviving spouse acting for deceased spouse</a:t>
            </a:r>
          </a:p>
          <a:p>
            <a:pPr marL="404813" marR="0" lvl="1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tabLst/>
              <a:defRPr/>
            </a:pPr>
            <a:r>
              <a:rPr lang="en-US" altLang="en-US" b="1" dirty="0"/>
              <a:t>Power</a:t>
            </a:r>
            <a:r>
              <a:rPr lang="en-US" altLang="en-US" b="1" baseline="0" dirty="0"/>
              <a:t> of Attorney not valid after death of taxpayer</a:t>
            </a:r>
            <a:endParaRPr lang="en-US" altLang="en-US" b="1" dirty="0"/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70000"/>
              <a:tabLst/>
              <a:defRPr/>
            </a:pPr>
            <a:r>
              <a:rPr lang="en-US" b="1" dirty="0"/>
              <a:t>IRS Form 56 takes fiduciary responsibility. </a:t>
            </a:r>
            <a:r>
              <a:rPr lang="en-US" b="1" u="sng" dirty="0"/>
              <a:t>Representative</a:t>
            </a:r>
            <a:r>
              <a:rPr lang="en-US" b="1" u="sng" baseline="0" dirty="0"/>
              <a:t> should seek legal counsel before signing</a:t>
            </a:r>
            <a:r>
              <a:rPr lang="en-US" b="1" baseline="0" dirty="0"/>
              <a:t>!</a:t>
            </a:r>
            <a:endParaRPr lang="en-US" b="1" dirty="0"/>
          </a:p>
          <a:p>
            <a:pPr lvl="1"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TY2019</a:t>
            </a:r>
          </a:p>
        </p:txBody>
      </p:sp>
    </p:spTree>
    <p:extLst>
      <p:ext uri="{BB962C8B-B14F-4D97-AF65-F5344CB8AC3E}">
        <p14:creationId xmlns:p14="http://schemas.microsoft.com/office/powerpoint/2010/main" val="1002809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 txBox="1">
            <a:spLocks noGrp="1" noChangeArrowheads="1"/>
          </p:cNvSpPr>
          <p:nvPr/>
        </p:nvSpPr>
        <p:spPr bwMode="auto">
          <a:xfrm>
            <a:off x="1402080" y="944880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6" rIns="93172" bIns="46586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6" rIns="93172" bIns="46586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FEA958C-BD0D-44CC-ABE6-BD0AF3DEC972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4463" y="1162050"/>
            <a:ext cx="4181475" cy="31353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Photo ID must be government issued; not an employee ID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Photo ID is to</a:t>
            </a:r>
            <a:r>
              <a:rPr lang="en-US" altLang="en-US" baseline="0" dirty="0"/>
              <a:t> identify the person(s) sitting in front of the counselor; not required for dependents, or for deceased taxpayer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/>
              <a:t>When preparing a MFJ return and one spouse is not present at the tax site, follow site procedures required to verify absent spouse’s ID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What’s New for TY2019</a:t>
            </a:r>
          </a:p>
        </p:txBody>
      </p:sp>
    </p:spTree>
    <p:extLst>
      <p:ext uri="{BB962C8B-B14F-4D97-AF65-F5344CB8AC3E}">
        <p14:creationId xmlns:p14="http://schemas.microsoft.com/office/powerpoint/2010/main" val="4049660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53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b="1" dirty="0"/>
              <a:t>Must have photo ID – Exceptions by LC should be rare,</a:t>
            </a:r>
            <a:r>
              <a:rPr lang="en-US" altLang="en-US" b="1" baseline="0" dirty="0"/>
              <a:t> and taxpayer should be personally known to LC.</a:t>
            </a:r>
            <a:endParaRPr lang="en-US" altLang="en-US" b="1" dirty="0"/>
          </a:p>
          <a:p>
            <a:pPr>
              <a:spcBef>
                <a:spcPct val="0"/>
              </a:spcBef>
            </a:pPr>
            <a:r>
              <a:rPr lang="en-US" altLang="en-US" b="1" dirty="0"/>
              <a:t>Alternates for social security card– Social Security Income Statements (1099-SSA), letters from Social Security or other Social Security documents. </a:t>
            </a:r>
          </a:p>
          <a:p>
            <a:pPr>
              <a:spcBef>
                <a:spcPct val="0"/>
              </a:spcBef>
            </a:pPr>
            <a:r>
              <a:rPr lang="en-US" altLang="en-US" b="1" dirty="0"/>
              <a:t>Many Social</a:t>
            </a:r>
            <a:r>
              <a:rPr lang="en-US" altLang="en-US" b="1" baseline="0" dirty="0"/>
              <a:t> </a:t>
            </a:r>
            <a:r>
              <a:rPr lang="en-US" altLang="en-US" b="1" dirty="0"/>
              <a:t>Security documents will contain only last 4 digits of SSN. Check with Local Coordinator for site policy.</a:t>
            </a:r>
          </a:p>
          <a:p>
            <a:pPr>
              <a:spcBef>
                <a:spcPct val="0"/>
              </a:spcBef>
            </a:pPr>
            <a:r>
              <a:rPr lang="en-US" altLang="en-US" b="1" dirty="0"/>
              <a:t>Hand written returns and self-prepared returns are not acceptable for social security numbers.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TY2019</a:t>
            </a:r>
          </a:p>
        </p:txBody>
      </p:sp>
    </p:spTree>
    <p:extLst>
      <p:ext uri="{BB962C8B-B14F-4D97-AF65-F5344CB8AC3E}">
        <p14:creationId xmlns:p14="http://schemas.microsoft.com/office/powerpoint/2010/main" val="3576940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53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Caution – state statute may be longer than 3 years</a:t>
            </a:r>
          </a:p>
          <a:p>
            <a:pPr marL="169863" marR="0" lvl="1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altLang="en-US" b="1" dirty="0"/>
              <a:t>See Pub 17 Chapter 1 for additional requirements</a:t>
            </a:r>
          </a:p>
          <a:p>
            <a:pPr marL="169863" marR="0" lvl="1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altLang="en-US" b="1" dirty="0"/>
              <a:t>Tax-Aides recommends</a:t>
            </a:r>
            <a:r>
              <a:rPr lang="en-US" altLang="en-US" b="1" baseline="0" dirty="0"/>
              <a:t> keeping tax returns for 7 years</a:t>
            </a:r>
            <a:endParaRPr lang="en-US" altLang="en-US" b="1" dirty="0"/>
          </a:p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TY2019</a:t>
            </a:r>
          </a:p>
        </p:txBody>
      </p:sp>
    </p:spTree>
    <p:extLst>
      <p:ext uri="{BB962C8B-B14F-4D97-AF65-F5344CB8AC3E}">
        <p14:creationId xmlns:p14="http://schemas.microsoft.com/office/powerpoint/2010/main" val="1600036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53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TY2019</a:t>
            </a:r>
          </a:p>
        </p:txBody>
      </p:sp>
    </p:spTree>
    <p:extLst>
      <p:ext uri="{BB962C8B-B14F-4D97-AF65-F5344CB8AC3E}">
        <p14:creationId xmlns:p14="http://schemas.microsoft.com/office/powerpoint/2010/main" val="1273237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53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TY2019</a:t>
            </a:r>
          </a:p>
        </p:txBody>
      </p:sp>
    </p:spTree>
    <p:extLst>
      <p:ext uri="{BB962C8B-B14F-4D97-AF65-F5344CB8AC3E}">
        <p14:creationId xmlns:p14="http://schemas.microsoft.com/office/powerpoint/2010/main" val="2419548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970338" y="0"/>
            <a:ext cx="3038475" cy="466725"/>
          </a:xfrm>
        </p:spPr>
        <p:txBody>
          <a:bodyPr/>
          <a:lstStyle/>
          <a:p>
            <a:fld id="{9AF3A42E-6C35-468D-A5AD-00F719505D35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7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970338" y="0"/>
            <a:ext cx="3038475" cy="466725"/>
          </a:xfrm>
        </p:spPr>
        <p:txBody>
          <a:bodyPr/>
          <a:lstStyle/>
          <a:p>
            <a:fld id="{D8F750CA-6155-4633-A159-47DC162EF3A6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29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b="1" dirty="0"/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dirty="0"/>
              <a:t>Have learners review</a:t>
            </a:r>
            <a:r>
              <a:rPr lang="en-US" b="1" baseline="0" dirty="0"/>
              <a:t> Pub 4012 Tab A and note the four charts</a:t>
            </a: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baseline="0" dirty="0"/>
              <a:t>Have learners review Pub 4012 Tab D. Tables A and B list what income is taxable or nontaxable; therefore, what to include in incoming when determining filing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27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Unemployment</a:t>
            </a:r>
            <a:r>
              <a:rPr lang="en-US" b="1" baseline="0" dirty="0"/>
              <a:t> income is taxable, putting her over the filing threshold</a:t>
            </a:r>
            <a:r>
              <a:rPr lang="en-US" b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418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Use information below Chart A to determine if Social Security is included</a:t>
            </a:r>
          </a:p>
          <a:p>
            <a:r>
              <a:rPr lang="en-US" b="1" dirty="0"/>
              <a:t>Half of Social Security = $12,000; $12,000+18,500+2,500 = $33,000;</a:t>
            </a:r>
            <a:r>
              <a:rPr lang="en-US" b="1" baseline="0" dirty="0"/>
              <a:t> $33,000 &gt; $32,000; therefore Social Security benefits are included in gross income</a:t>
            </a:r>
          </a:p>
          <a:p>
            <a:r>
              <a:rPr lang="en-US" b="1" baseline="0" dirty="0"/>
              <a:t>Note, not all of their Social Security will be taxed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64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Tab D Table B.  Veterans</a:t>
            </a:r>
            <a:r>
              <a:rPr lang="en-US" b="1" baseline="0" dirty="0"/>
              <a:t> benefits are nontaxable income. Therefore Mark’s income is $8,000, which is below threshold for Single.</a:t>
            </a:r>
          </a:p>
          <a:p>
            <a:r>
              <a:rPr lang="en-US" b="1" baseline="0" dirty="0"/>
              <a:t>Note that Mark should file, as his employer withheld Federal and state taxes and he is likely to receive a refund.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88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Tab A Chart A. Half of Social Security = $11,000; $11,000+7,000 = $18,000;</a:t>
            </a:r>
            <a:r>
              <a:rPr lang="en-US" b="1" baseline="0" dirty="0"/>
              <a:t> $18,000 &lt; $25,000; therefore Social Security is not counted in income</a:t>
            </a:r>
          </a:p>
          <a:p>
            <a:r>
              <a:rPr lang="en-US" b="1" baseline="0" dirty="0"/>
              <a:t>$7,000 is below filing threshold for Head of Household</a:t>
            </a:r>
          </a:p>
          <a:p>
            <a:r>
              <a:rPr lang="en-US" b="1" baseline="0" dirty="0"/>
              <a:t>Ruth should file, as she supports a dependent as Head of Household, and may be entitled to a refundable credit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00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Jeremy’s earned income $4,600 is under the threshold; Jeremy should file, as his employer probably withheld Federal and state taxes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John’s interest income is unearned income and therefore over the filing threshold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Olivia’s scholarship is taxable, because it was used to pay room and board. $4,000+$15,000 = $19,000; over the filing threshold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These tax items-- interest, scholarship, unemployment-- will be covered in detail in later lessons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98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baseline="0" dirty="0"/>
              <a:t>Mike’s net self-employment earnings &gt; $400</a:t>
            </a:r>
          </a:p>
          <a:p>
            <a:r>
              <a:rPr lang="en-US" b="1" baseline="0" dirty="0"/>
              <a:t>Sue owes additional tax on a IRA withdrawal, because she is under retirement age and has no known exceptions. </a:t>
            </a:r>
          </a:p>
          <a:p>
            <a:r>
              <a:rPr lang="en-US" b="1" baseline="0" dirty="0"/>
              <a:t>Dave and Nancy must reconcile their advanced premium tax credits against their actual income.  Must file form 8962 with their tax return.  </a:t>
            </a:r>
          </a:p>
          <a:p>
            <a:r>
              <a:rPr lang="en-US" b="1" baseline="0" dirty="0"/>
              <a:t>All of these topics will be covered in later lessons.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Filing Basics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TY2019</a:t>
            </a:r>
          </a:p>
        </p:txBody>
      </p:sp>
    </p:spTree>
    <p:extLst>
      <p:ext uri="{BB962C8B-B14F-4D97-AF65-F5344CB8AC3E}">
        <p14:creationId xmlns:p14="http://schemas.microsoft.com/office/powerpoint/2010/main" val="87754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Pub 4012 – Tab A </a:t>
            </a:r>
            <a:br>
              <a:rPr lang="en-US" dirty="0"/>
            </a:br>
            <a:r>
              <a:rPr lang="en-US" dirty="0"/>
              <a:t>Pub 4491 – Lesson 4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Filing Basics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26B89-52B0-4F0C-807A-D912D93FDAE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F3070-F467-4B43-B680-58FB23527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F3D20-AEB1-49C2-984C-7C175AA88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24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27625" cy="3377904"/>
          </a:xfrm>
        </p:spPr>
        <p:txBody>
          <a:bodyPr>
            <a:normAutofit/>
          </a:bodyPr>
          <a:lstStyle/>
          <a:p>
            <a:r>
              <a:rPr lang="en-US" dirty="0"/>
              <a:t>Review Pub 4012 Tab A – Chart D</a:t>
            </a:r>
          </a:p>
          <a:p>
            <a:r>
              <a:rPr lang="en-US" dirty="0"/>
              <a:t>Tracy is 32, has a six year old son, and files as head of household.  She works part-time while going to college with wages of $16,500. </a:t>
            </a:r>
          </a:p>
          <a:p>
            <a:pPr>
              <a:buFont typeface="Wingdings" charset="2"/>
              <a:buChar char="Ø"/>
            </a:pPr>
            <a:r>
              <a:rPr lang="en-US" dirty="0"/>
              <a:t>Why should Tracy file?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Taxpayers Who Should File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006F7-D1EC-4182-A40A-B057115F5FE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96233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27625" cy="337790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/>
              <a:t>Get back withholding if any</a:t>
            </a:r>
          </a:p>
          <a:p>
            <a:pPr>
              <a:buFont typeface="Wingdings" charset="2"/>
              <a:buChar char="Ø"/>
            </a:pPr>
            <a:r>
              <a:rPr lang="en-US" dirty="0"/>
              <a:t>Receive refundable Earned Income Credit</a:t>
            </a:r>
          </a:p>
          <a:p>
            <a:pPr>
              <a:buFont typeface="Wingdings" charset="2"/>
              <a:buChar char="Ø"/>
            </a:pPr>
            <a:r>
              <a:rPr lang="en-US" dirty="0"/>
              <a:t>Receive refundable additional Child Tax Credit</a:t>
            </a:r>
          </a:p>
          <a:p>
            <a:pPr>
              <a:buFont typeface="Wingdings" charset="2"/>
              <a:buChar char="Ø"/>
            </a:pPr>
            <a:r>
              <a:rPr lang="en-US" dirty="0"/>
              <a:t>Receive refundable Education Credit</a:t>
            </a:r>
          </a:p>
          <a:p>
            <a:pPr>
              <a:buFont typeface="Wingdings" charset="2"/>
              <a:buChar char="Ø"/>
            </a:pPr>
            <a:r>
              <a:rPr lang="en-US" dirty="0"/>
              <a:t>May need to file a state return to receive refundable Earned Income Credit or other benefits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Taxpayers Who Should File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D33A4-493A-4965-A25D-83330770C48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94442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Married deceased taxpayer:</a:t>
            </a:r>
          </a:p>
          <a:p>
            <a:r>
              <a:rPr lang="en-US" dirty="0"/>
              <a:t>Spouse can file MFJ for year of death if eligible</a:t>
            </a:r>
          </a:p>
          <a:p>
            <a:pPr lvl="1"/>
            <a:r>
              <a:rPr lang="en-US" dirty="0"/>
              <a:t>Signs return “Filling as surviving spouse”</a:t>
            </a:r>
          </a:p>
          <a:p>
            <a:pPr lvl="1"/>
            <a:r>
              <a:rPr lang="en-US" dirty="0"/>
              <a:t>Include all deceased spouse’s income prior to death</a:t>
            </a:r>
          </a:p>
          <a:p>
            <a:pPr lvl="1"/>
            <a:r>
              <a:rPr lang="en-US" dirty="0"/>
              <a:t>E-file return</a:t>
            </a:r>
          </a:p>
          <a:p>
            <a:pPr lvl="1"/>
            <a:r>
              <a:rPr lang="en-US" dirty="0"/>
              <a:t>Death certificate not needed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Decedent Tax Return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082965-A541-4640-9CC8-8442DED4906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617639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Single deceased taxpayer</a:t>
            </a:r>
          </a:p>
          <a:p>
            <a:r>
              <a:rPr lang="en-US" dirty="0"/>
              <a:t>Verify representative’s name and identity</a:t>
            </a:r>
          </a:p>
          <a:p>
            <a:r>
              <a:rPr lang="en-US" dirty="0"/>
              <a:t>If requesting refund:</a:t>
            </a:r>
          </a:p>
          <a:p>
            <a:pPr lvl="1"/>
            <a:r>
              <a:rPr lang="en-US" dirty="0"/>
              <a:t>Must file form 1310 with return </a:t>
            </a:r>
            <a:r>
              <a:rPr lang="en-US" b="1" dirty="0"/>
              <a:t>or</a:t>
            </a:r>
          </a:p>
          <a:p>
            <a:pPr lvl="1"/>
            <a:r>
              <a:rPr lang="en-US" dirty="0"/>
              <a:t>Be court-appointed Executor or estate administrator </a:t>
            </a:r>
          </a:p>
          <a:p>
            <a:pPr lvl="2"/>
            <a:r>
              <a:rPr lang="en-US" dirty="0"/>
              <a:t>Attach court certificate to return</a:t>
            </a:r>
          </a:p>
          <a:p>
            <a:pPr lvl="2"/>
            <a:r>
              <a:rPr lang="en-US" dirty="0"/>
              <a:t>Copy of Will not acceptable evidence of appointment</a:t>
            </a:r>
          </a:p>
          <a:p>
            <a:r>
              <a:rPr lang="en-US" dirty="0"/>
              <a:t>Do not attach death certificate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Decedent Tax Return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A5330B-0EC2-49CC-9EBA-4140396E82A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799834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Taxpayer/spouse required to provide </a:t>
            </a:r>
          </a:p>
          <a:p>
            <a:pPr lvl="1"/>
            <a:r>
              <a:rPr lang="en-US" altLang="en-US" dirty="0"/>
              <a:t>Valid photo ID</a:t>
            </a:r>
          </a:p>
          <a:p>
            <a:pPr lvl="1"/>
            <a:r>
              <a:rPr lang="en-US" altLang="en-US" dirty="0"/>
              <a:t>Valid Social Security card or ITIN card required for everyone on return; verify valid</a:t>
            </a:r>
          </a:p>
          <a:p>
            <a:pPr lvl="2"/>
            <a:r>
              <a:rPr lang="en-US" altLang="en-US" dirty="0"/>
              <a:t>Social Security number (SSN) or</a:t>
            </a:r>
          </a:p>
          <a:p>
            <a:pPr lvl="2"/>
            <a:r>
              <a:rPr lang="en-US" altLang="en-US" dirty="0"/>
              <a:t>Individual taxpayer identification number (ITIN) or</a:t>
            </a:r>
          </a:p>
          <a:p>
            <a:pPr lvl="2"/>
            <a:r>
              <a:rPr lang="en-US" altLang="en-US" dirty="0"/>
              <a:t>Adoption taxpayer identification number (ATIN)</a:t>
            </a:r>
          </a:p>
          <a:p>
            <a:pPr lvl="1"/>
            <a:endParaRPr lang="en-US" altLang="en-US" dirty="0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Identity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19645-D097-4BA5-AC03-E93F2F41A37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63785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13319" name="Content Placeholder 6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Social Security card alternatives </a:t>
            </a:r>
            <a:r>
              <a:rPr lang="en-US" altLang="en-US" b="1" dirty="0"/>
              <a:t>subject to Local Coordinator approval</a:t>
            </a:r>
          </a:p>
          <a:p>
            <a:pPr lvl="1"/>
            <a:r>
              <a:rPr lang="en-US" altLang="en-US" dirty="0"/>
              <a:t>Other documents issued by Social Security Administration</a:t>
            </a:r>
          </a:p>
          <a:p>
            <a:pPr lvl="2"/>
            <a:r>
              <a:rPr lang="en-US" altLang="en-US" dirty="0"/>
              <a:t>SSA-1099 or Social Security Administration letter </a:t>
            </a:r>
            <a:r>
              <a:rPr lang="en-US" altLang="en-US" b="1" dirty="0"/>
              <a:t>or</a:t>
            </a:r>
          </a:p>
          <a:p>
            <a:pPr lvl="2"/>
            <a:r>
              <a:rPr lang="en-US" altLang="en-US" dirty="0"/>
              <a:t>Government-issued ID plus prior year tax return by Tax Aide or professional preparer  (self-prepared return not acceptable)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Verifying Identity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224F0-521F-4CA0-8FED-83974844478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52431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Basic record keeping requirements</a:t>
            </a:r>
          </a:p>
          <a:p>
            <a:pPr lvl="1"/>
            <a:r>
              <a:rPr lang="en-US" altLang="en-US" dirty="0"/>
              <a:t>Keep all supporting documents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/>
              <a:t>Three years from date return filed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/>
              <a:t>Two years from date tax paid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/>
              <a:t>Keep basis documents and returns until property disposed of or sold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/>
              <a:t>Keep Form 8606 Non-Deductible IRAs until IRA fully distributed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Keeping Requirements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4574F-E681-4C4D-90C6-6AB42523AAD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13533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State requirements may differ</a:t>
            </a:r>
          </a:p>
          <a:p>
            <a:r>
              <a:rPr lang="en-US" altLang="en-US" dirty="0"/>
              <a:t>Federal return is required to prepare state return in TaxSlayer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Filing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2E407-6BC1-408A-8D9E-603945264B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569053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/>
              <a:t>Verify name with social security document</a:t>
            </a:r>
          </a:p>
          <a:p>
            <a:r>
              <a:rPr lang="en-US" altLang="en-US"/>
              <a:t>Verify ID with photo ID</a:t>
            </a:r>
          </a:p>
          <a:p>
            <a:r>
              <a:rPr lang="en-US" altLang="en-US"/>
              <a:t>Verify representative’s authority</a:t>
            </a:r>
          </a:p>
          <a:p>
            <a:r>
              <a:rPr lang="en-US" altLang="en-US"/>
              <a:t>Review any changes from prior year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Filing Basics Quality Review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B24AF-0EAF-432F-864A-699B7632FBF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99487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Basics</a:t>
            </a:r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572" y="1935552"/>
            <a:ext cx="3502717" cy="350271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A63E7-55CC-47BD-9F13-47AC3121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5059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/>
              <a:t>Basic filing requirements  </a:t>
            </a:r>
          </a:p>
          <a:p>
            <a:pPr lvl="1"/>
            <a:r>
              <a:rPr lang="en-US"/>
              <a:t>Who must file a return</a:t>
            </a:r>
          </a:p>
          <a:p>
            <a:pPr lvl="1"/>
            <a:r>
              <a:rPr lang="en-US"/>
              <a:t>Who should file a return</a:t>
            </a:r>
          </a:p>
          <a:p>
            <a:pPr lvl="1"/>
            <a:r>
              <a:rPr lang="en-US"/>
              <a:t>Decedent returns</a:t>
            </a:r>
          </a:p>
          <a:p>
            <a:pPr lvl="1"/>
            <a:r>
              <a:rPr lang="en-US"/>
              <a:t>Verifying identity</a:t>
            </a:r>
          </a:p>
          <a:p>
            <a:pPr lvl="1"/>
            <a:r>
              <a:rPr lang="en-US"/>
              <a:t>Recordkeeping requirements	</a:t>
            </a:r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Topics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43379D-2D79-4557-A28E-21517D13584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89170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556225" cy="31366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Review Pub 4012 Tab A Who Must File</a:t>
            </a:r>
          </a:p>
          <a:p>
            <a:pPr>
              <a:lnSpc>
                <a:spcPct val="110000"/>
              </a:lnSpc>
            </a:pPr>
            <a:r>
              <a:rPr lang="en-US" dirty="0"/>
              <a:t>Four charts in Tab A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Taxpayer “must file” thresholds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Children and other Dependents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Other situations for “must file”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Should file</a:t>
            </a:r>
          </a:p>
          <a:p>
            <a:pPr>
              <a:lnSpc>
                <a:spcPct val="110000"/>
              </a:lnSpc>
            </a:pPr>
            <a:r>
              <a:rPr lang="en-US" dirty="0"/>
              <a:t>Tab D Tables A and B Income Quick Reference Guide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Taxable and nontaxable income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949E3-DDDA-43AC-8800-9B03637E323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34133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366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Mary is 55 and single. She had part-time wages earning $9,000. She also received $6,000 in unemployment compensation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Review Tab A Chart A and Tab D Tables A and B</a:t>
            </a:r>
          </a:p>
          <a:p>
            <a:pPr>
              <a:lnSpc>
                <a:spcPct val="110000"/>
              </a:lnSpc>
            </a:pPr>
            <a:r>
              <a:rPr lang="en-US" dirty="0"/>
              <a:t>Is unemployment compensation taxable?</a:t>
            </a:r>
          </a:p>
          <a:p>
            <a:pPr>
              <a:lnSpc>
                <a:spcPct val="110000"/>
              </a:lnSpc>
            </a:pPr>
            <a:r>
              <a:rPr lang="en-US" dirty="0"/>
              <a:t>Must Mary file?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 File – Gross Income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0800" y="4057650"/>
            <a:ext cx="628650" cy="3429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5942" y="4629150"/>
            <a:ext cx="628650" cy="3429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5938A-7DA8-4311-BDF6-5CFE83AE781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760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366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Jack and Jane are both over age 65 and are filing MFJ. They have the following income: $18,500 pension, $2,500 tax exempt interest, and $24,000 Social Security</a:t>
            </a:r>
          </a:p>
          <a:p>
            <a:pPr>
              <a:lnSpc>
                <a:spcPct val="110000"/>
              </a:lnSpc>
            </a:pPr>
            <a:r>
              <a:rPr lang="en-US" dirty="0"/>
              <a:t>Is Social Security included in their gross income?  </a:t>
            </a:r>
          </a:p>
          <a:p>
            <a:pPr>
              <a:lnSpc>
                <a:spcPct val="110000"/>
              </a:lnSpc>
            </a:pPr>
            <a:r>
              <a:rPr lang="en-US" dirty="0"/>
              <a:t>Must Jack and Jane file?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 File – Gross Income</a:t>
            </a:r>
          </a:p>
        </p:txBody>
      </p:sp>
      <p:sp>
        <p:nvSpPr>
          <p:cNvPr id="8" name="Rectangle 7"/>
          <p:cNvSpPr/>
          <p:nvPr/>
        </p:nvSpPr>
        <p:spPr>
          <a:xfrm>
            <a:off x="7287768" y="3604655"/>
            <a:ext cx="628650" cy="3429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343400" y="4162425"/>
            <a:ext cx="669651" cy="4000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1232A-89D5-4335-B0C3-A3FB77259D4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66077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366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Mark is single, age 45 and had the following income: $8,000 wages and Veterans’ disability pension of $11,600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Review Tab A Chart A and Tab D Tables A and B</a:t>
            </a:r>
          </a:p>
          <a:p>
            <a:pPr>
              <a:lnSpc>
                <a:spcPct val="110000"/>
              </a:lnSpc>
            </a:pPr>
            <a:r>
              <a:rPr lang="en-US" dirty="0"/>
              <a:t>Is Veterans’ pension taxable?</a:t>
            </a:r>
          </a:p>
          <a:p>
            <a:pPr>
              <a:lnSpc>
                <a:spcPct val="110000"/>
              </a:lnSpc>
            </a:pPr>
            <a:r>
              <a:rPr lang="en-US" dirty="0"/>
              <a:t>Must Mark file?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 File – Gross Income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874316" y="4039362"/>
            <a:ext cx="639516" cy="3611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0" y="4629150"/>
            <a:ext cx="626166" cy="3429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A3D039-D985-4551-BA8A-A7F9C592C0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5257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366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Ruth is 67 and files Head of Household.  She receives a pension of $7,000 and $22,000 from Social Security</a:t>
            </a:r>
          </a:p>
          <a:p>
            <a:pPr>
              <a:lnSpc>
                <a:spcPct val="110000"/>
              </a:lnSpc>
            </a:pPr>
            <a:r>
              <a:rPr lang="en-US" dirty="0"/>
              <a:t>Is her Social Security included in her gross income?</a:t>
            </a:r>
          </a:p>
          <a:p>
            <a:pPr>
              <a:lnSpc>
                <a:spcPct val="110000"/>
              </a:lnSpc>
            </a:pPr>
            <a:r>
              <a:rPr lang="en-US" dirty="0"/>
              <a:t>Must Ruth file?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 File – Gross Income</a:t>
            </a:r>
          </a:p>
        </p:txBody>
      </p:sp>
      <p:sp>
        <p:nvSpPr>
          <p:cNvPr id="8" name="Rectangle 7"/>
          <p:cNvSpPr/>
          <p:nvPr/>
        </p:nvSpPr>
        <p:spPr>
          <a:xfrm>
            <a:off x="7609610" y="3143250"/>
            <a:ext cx="664715" cy="5029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7" name="Rectangle 6"/>
          <p:cNvSpPr/>
          <p:nvPr/>
        </p:nvSpPr>
        <p:spPr>
          <a:xfrm>
            <a:off x="3257550" y="3646177"/>
            <a:ext cx="685800" cy="5829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C3270-3EC6-40B3-9253-A23EA8B20E6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97213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9223" name="Rectangle 11"/>
          <p:cNvSpPr>
            <a:spLocks noGrp="1" noChangeArrowheads="1"/>
          </p:cNvSpPr>
          <p:nvPr>
            <p:ph sz="quarter" idx="12"/>
          </p:nvPr>
        </p:nvSpPr>
        <p:spPr>
          <a:xfrm>
            <a:off x="1028700" y="2137417"/>
            <a:ext cx="7315200" cy="3291833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GB" altLang="en-US" dirty="0"/>
              <a:t>Review Pub 4012 Tab A – Chart B </a:t>
            </a:r>
          </a:p>
          <a:p>
            <a:pPr eaLnBrk="1" hangingPunct="1">
              <a:lnSpc>
                <a:spcPct val="110000"/>
              </a:lnSpc>
            </a:pPr>
            <a:r>
              <a:rPr lang="en-GB" altLang="en-US" dirty="0"/>
              <a:t>Must these people file?</a:t>
            </a:r>
          </a:p>
          <a:p>
            <a:pPr lvl="1">
              <a:lnSpc>
                <a:spcPct val="110000"/>
              </a:lnSpc>
            </a:pPr>
            <a:r>
              <a:rPr lang="en-GB" altLang="en-US" dirty="0"/>
              <a:t>Jeremy is 17 and worked at McDonalds earning $4,600 last summer.</a:t>
            </a:r>
          </a:p>
          <a:p>
            <a:pPr lvl="1">
              <a:lnSpc>
                <a:spcPct val="110000"/>
              </a:lnSpc>
            </a:pPr>
            <a:r>
              <a:rPr lang="en-GB" altLang="en-US" dirty="0"/>
              <a:t>John is 22 and a junior in college.  He cashed in several savings bonds last year which had earned $2,800 in interest.</a:t>
            </a:r>
          </a:p>
          <a:p>
            <a:pPr lvl="1">
              <a:lnSpc>
                <a:spcPct val="110000"/>
              </a:lnSpc>
            </a:pPr>
            <a:r>
              <a:rPr lang="en-GB" altLang="en-US" dirty="0"/>
              <a:t>Olivia is 20 and a college sophomore. She earned $4,000 working in the college bookstore.  She also had $15,000 scholarship that she used to pay for room and board, making it taxable.</a:t>
            </a:r>
          </a:p>
          <a:p>
            <a:pPr lvl="1">
              <a:lnSpc>
                <a:spcPct val="110000"/>
              </a:lnSpc>
            </a:pPr>
            <a:endParaRPr lang="en-GB" altLang="en-US" b="1" dirty="0"/>
          </a:p>
        </p:txBody>
      </p:sp>
      <p:sp>
        <p:nvSpPr>
          <p:cNvPr id="921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Must File - Dependents </a:t>
            </a:r>
          </a:p>
        </p:txBody>
      </p:sp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6858000" y="1039417"/>
            <a:ext cx="800100" cy="27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ts val="844"/>
              </a:spcBef>
              <a:buClr>
                <a:srgbClr val="000000"/>
              </a:buClr>
              <a:buSzPct val="100000"/>
              <a:buNone/>
            </a:pPr>
            <a:endParaRPr lang="en-US" altLang="en-US" sz="135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9225" name="Rectangle 1"/>
          <p:cNvSpPr>
            <a:spLocks noChangeArrowheads="1"/>
          </p:cNvSpPr>
          <p:nvPr/>
        </p:nvSpPr>
        <p:spPr bwMode="auto">
          <a:xfrm>
            <a:off x="5486400" y="1771650"/>
            <a:ext cx="20574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500" dirty="0">
                <a:solidFill>
                  <a:schemeClr val="bg1"/>
                </a:solidFill>
                <a:cs typeface="Calibri" panose="020F0502020204030204" pitchFamily="34" charset="0"/>
              </a:rPr>
              <a:t>Pub 4012 Tab A Chart B</a:t>
            </a:r>
            <a:endParaRPr lang="en-US" altLang="en-US" sz="15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7366" y="3240409"/>
            <a:ext cx="1393134" cy="3429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950" b="1" dirty="0">
                <a:solidFill>
                  <a:srgbClr val="0000FF"/>
                </a:solidFill>
              </a:rPr>
              <a:t>No – Why?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30277" y="3800475"/>
            <a:ext cx="1431862" cy="5143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50" b="1" dirty="0">
                <a:solidFill>
                  <a:srgbClr val="0000FF"/>
                </a:solidFill>
              </a:rPr>
              <a:t>Yes – Why?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00486" y="4989187"/>
            <a:ext cx="1500014" cy="4686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50" b="1" dirty="0">
                <a:solidFill>
                  <a:srgbClr val="0000FF"/>
                </a:solidFill>
              </a:rPr>
              <a:t>Yes – Why?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866D5-DA95-47FB-B34A-F7EC50E77CF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01141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1FED509-FED5-437F-937A-96E249754C78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2509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Review Pub 4012 Tab A – Chart C</a:t>
            </a:r>
          </a:p>
          <a:p>
            <a:pPr>
              <a:lnSpc>
                <a:spcPct val="110000"/>
              </a:lnSpc>
            </a:pPr>
            <a:r>
              <a:rPr lang="en-US" dirty="0"/>
              <a:t>Must these people file?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Mike age 15 earned $3,300 mowing lawns in the neighborhood last summer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Sue single, age 45, a cashier, earned $6,000 before being laid off.  She withdrew $5,000 from her IRA to pay bills.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Dave and Nancy both 39 and filing a joint return had gross income of $23,000.  They purchased their health care from the Marketplace and received advanced payments to help pay their premiums.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Taxpayers Required to File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3360428"/>
            <a:ext cx="1657350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Yes – Why?</a:t>
            </a:r>
          </a:p>
        </p:txBody>
      </p:sp>
      <p:sp>
        <p:nvSpPr>
          <p:cNvPr id="9" name="Rectangle 8"/>
          <p:cNvSpPr/>
          <p:nvPr/>
        </p:nvSpPr>
        <p:spPr>
          <a:xfrm>
            <a:off x="5372100" y="4000500"/>
            <a:ext cx="1657350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Yes – Why?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0850" y="4895850"/>
            <a:ext cx="1657350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Yes – Why?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88150-179A-4673-ADAC-F59AE01B1AE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41328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11</TotalTime>
  <Words>1816</Words>
  <Application>Microsoft Office PowerPoint</Application>
  <PresentationFormat>On-screen Show (4:3)</PresentationFormat>
  <Paragraphs>270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Default Theme</vt:lpstr>
      <vt:lpstr>Filing Basics</vt:lpstr>
      <vt:lpstr>Lesson Topics</vt:lpstr>
      <vt:lpstr>Filing Requirements</vt:lpstr>
      <vt:lpstr>Must File – Gross Income</vt:lpstr>
      <vt:lpstr>Must File – Gross Income</vt:lpstr>
      <vt:lpstr>Must File – Gross Income</vt:lpstr>
      <vt:lpstr>Must File – Gross Income</vt:lpstr>
      <vt:lpstr>Must File - Dependents </vt:lpstr>
      <vt:lpstr>Other Taxpayers Required to File</vt:lpstr>
      <vt:lpstr>Taxpayers Who Should File</vt:lpstr>
      <vt:lpstr>Taxpayers Who Should File</vt:lpstr>
      <vt:lpstr>Decedent Tax Return</vt:lpstr>
      <vt:lpstr>Decedent Tax Return</vt:lpstr>
      <vt:lpstr>Verifying Identity</vt:lpstr>
      <vt:lpstr>Verifying Identity</vt:lpstr>
      <vt:lpstr>Record Keeping Requirements</vt:lpstr>
      <vt:lpstr>State Filing Requirements</vt:lpstr>
      <vt:lpstr>Filing Basics Quality Review</vt:lpstr>
      <vt:lpstr>Filing Basics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2019-11-27T21:19:03Z</dcterms:modified>
</cp:coreProperties>
</file>